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bold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f45b67c4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f45b67c4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64218d55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d64218d5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64218d559_0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d64218d55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64218d559_0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d64218d55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64218d559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d64218d5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64218d559_0_3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d64218d55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64218d559_0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d64218d5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64218d559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d64218d55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64218d559_0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d64218d55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f45b67c4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cf45b67c4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Drive the class around the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Ref: CSE 403: Software Engineering, Spring 2015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courses.cs.washington.edu/courses/cse403/15sp/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UML Sequence Diagrams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f45b67c4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cf45b67c4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b491338af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1b491338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f45b67c45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f45b67c4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f45b67c4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cf45b67c4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e5157add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1e5157ad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e5157ad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e5157ad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e5157ad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e5157ad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f45b67c4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Grammar Skills Bootcamp Orientation for November 2023. Today, we will cover several important aspects of this program to ensure you have all the information needed for a successful learning experience.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2cf45b67c45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f45b67c45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cf45b67c4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f45b67c45_0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cf45b67c4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64218d559_0_2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d64218d55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2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erson wearing headphones and using a computer&#10;&#10;Description automatically generated" id="64" name="Google Shape;64;p17"/>
          <p:cNvPicPr preferRelativeResize="0"/>
          <p:nvPr/>
        </p:nvPicPr>
        <p:blipFill rotWithShape="1">
          <a:blip r:embed="rId2">
            <a:alphaModFix/>
          </a:blip>
          <a:srcRect b="7278" l="0" r="0" t="0"/>
          <a:stretch/>
        </p:blipFill>
        <p:spPr>
          <a:xfrm>
            <a:off x="3360766" y="267908"/>
            <a:ext cx="7097877" cy="4395784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CUSTOM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73" name="Google Shape;73;p19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CUSTOM_1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77" name="Google Shape;77;p20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8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 1">
  <p:cSld name="Page Break 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129" name="Google Shape;129;p33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 1">
  <p:cSld name="Page Break 5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133" name="Google Shape;133;p34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 1">
  <p:cSld name="Page Break 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137" name="Google Shape;137;p35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4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forms/d/e/1FAIpQLSfinZucong3m3hMNmi0CEvQLeVl8m8AmUqR4KOJ7OLQhfKhFQ/viewform?usp=sf_link" TargetMode="External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s://hyperionde.wufoo.com/forms/zsgv4m40ui4i0g/" TargetMode="External"/><Relationship Id="rId6" Type="http://schemas.openxmlformats.org/officeDocument/2006/relationships/hyperlink" Target="https://github.com/skills-cogrammar/C12-Lecture-Backpack" TargetMode="External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6"/>
          <p:cNvGrpSpPr/>
          <p:nvPr/>
        </p:nvGrpSpPr>
        <p:grpSpPr>
          <a:xfrm>
            <a:off x="125550" y="240725"/>
            <a:ext cx="8892900" cy="3521125"/>
            <a:chOff x="125550" y="-64075"/>
            <a:chExt cx="8892900" cy="3521125"/>
          </a:xfrm>
        </p:grpSpPr>
        <p:sp>
          <p:nvSpPr>
            <p:cNvPr id="143" name="Google Shape;143;p36"/>
            <p:cNvSpPr txBox="1"/>
            <p:nvPr/>
          </p:nvSpPr>
          <p:spPr>
            <a:xfrm>
              <a:off x="125550" y="-64075"/>
              <a:ext cx="88929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800">
                  <a:solidFill>
                    <a:srgbClr val="AA8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Welcome to the </a:t>
              </a:r>
              <a:endParaRPr b="1" sz="38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AA8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 and CS Basics</a:t>
              </a:r>
              <a:endParaRPr b="1" sz="30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4" name="Google Shape;144;p36"/>
            <p:cNvSpPr txBox="1"/>
            <p:nvPr/>
          </p:nvSpPr>
          <p:spPr>
            <a:xfrm>
              <a:off x="349000" y="3047550"/>
              <a:ext cx="8199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1500"/>
                </a:spcAft>
                <a:buNone/>
              </a:pPr>
              <a:r>
                <a:rPr b="1" lang="en-GB" sz="1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Questions? Drop them in the chat. We'll have dedicated moderators answering questions.</a:t>
              </a:r>
              <a:endPara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5" name="Google Shape;14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34786" y="627825"/>
              <a:ext cx="3301827" cy="64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6"/>
            <p:cNvSpPr txBox="1"/>
            <p:nvPr/>
          </p:nvSpPr>
          <p:spPr>
            <a:xfrm>
              <a:off x="566700" y="2153350"/>
              <a:ext cx="76380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A9FFD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session will start shortly…</a:t>
              </a:r>
              <a:endParaRPr b="1" sz="9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76"/>
            <a:ext cx="6923925" cy="35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5"/>
          <p:cNvSpPr/>
          <p:nvPr/>
        </p:nvSpPr>
        <p:spPr>
          <a:xfrm>
            <a:off x="1110050" y="959501"/>
            <a:ext cx="6924000" cy="344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5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45"/>
          <p:cNvSpPr txBox="1"/>
          <p:nvPr/>
        </p:nvSpPr>
        <p:spPr>
          <a:xfrm>
            <a:off x="1258100" y="1058575"/>
            <a:ext cx="66279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Powerful and versatile programming language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Highly regarded in the field of software engineering and data science.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Clean and readable syntax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Vast ecosystem of libraries and frameworks.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Wide range of applications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 applications, data analysis, scientific computing and automation.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Strong community support.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201" y="2728525"/>
            <a:ext cx="1494302" cy="164007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76"/>
            <a:ext cx="6923925" cy="35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6"/>
          <p:cNvSpPr/>
          <p:nvPr/>
        </p:nvSpPr>
        <p:spPr>
          <a:xfrm>
            <a:off x="1110050" y="959501"/>
            <a:ext cx="6924000" cy="344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6"/>
          <p:cNvSpPr txBox="1"/>
          <p:nvPr/>
        </p:nvSpPr>
        <p:spPr>
          <a:xfrm>
            <a:off x="1042163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46"/>
          <p:cNvSpPr txBox="1"/>
          <p:nvPr/>
        </p:nvSpPr>
        <p:spPr>
          <a:xfrm>
            <a:off x="1258100" y="1058575"/>
            <a:ext cx="66279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Communicate with our users.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get different types of output but we will focus on output to the terminal using python’s built in print() function.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Execute function by adding parentheses after function name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add all the values we would like to print to the terminal inside the parentheses.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100" y="2199550"/>
            <a:ext cx="3238339" cy="215835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76"/>
            <a:ext cx="6923925" cy="35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7"/>
          <p:cNvSpPr/>
          <p:nvPr/>
        </p:nvSpPr>
        <p:spPr>
          <a:xfrm>
            <a:off x="1110050" y="959501"/>
            <a:ext cx="6924000" cy="344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7"/>
          <p:cNvSpPr txBox="1"/>
          <p:nvPr/>
        </p:nvSpPr>
        <p:spPr>
          <a:xfrm>
            <a:off x="1042163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838" y="1318575"/>
            <a:ext cx="2715875" cy="38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47"/>
          <p:cNvCxnSpPr>
            <a:stCxn id="252" idx="2"/>
          </p:cNvCxnSpPr>
          <p:nvPr/>
        </p:nvCxnSpPr>
        <p:spPr>
          <a:xfrm>
            <a:off x="4444775" y="1706550"/>
            <a:ext cx="0" cy="108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388" y="2791343"/>
            <a:ext cx="6737325" cy="43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76"/>
            <a:ext cx="6923925" cy="35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8"/>
          <p:cNvSpPr/>
          <p:nvPr/>
        </p:nvSpPr>
        <p:spPr>
          <a:xfrm>
            <a:off x="1110050" y="959501"/>
            <a:ext cx="6924000" cy="344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8"/>
          <p:cNvSpPr txBox="1"/>
          <p:nvPr/>
        </p:nvSpPr>
        <p:spPr>
          <a:xfrm>
            <a:off x="1042163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8"/>
          <p:cNvSpPr txBox="1"/>
          <p:nvPr/>
        </p:nvSpPr>
        <p:spPr>
          <a:xfrm>
            <a:off x="1258100" y="1058575"/>
            <a:ext cx="66279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 is how we receive data.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 ways of getting input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coding input, terminal input using the built-in input() function and external files.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input() will allow us to receive input from the user through the terminal.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Similar to print we can add values to the input function to print to the terminal before listening for user input.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76"/>
            <a:ext cx="6923925" cy="35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9"/>
          <p:cNvSpPr/>
          <p:nvPr/>
        </p:nvSpPr>
        <p:spPr>
          <a:xfrm>
            <a:off x="1110050" y="959501"/>
            <a:ext cx="6924000" cy="344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9"/>
          <p:cNvSpPr txBox="1"/>
          <p:nvPr/>
        </p:nvSpPr>
        <p:spPr>
          <a:xfrm>
            <a:off x="1042163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790" y="1664225"/>
            <a:ext cx="5216525" cy="4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462" y="2944950"/>
            <a:ext cx="6805200" cy="42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49"/>
          <p:cNvCxnSpPr>
            <a:stCxn id="270" idx="2"/>
            <a:endCxn id="271" idx="0"/>
          </p:cNvCxnSpPr>
          <p:nvPr/>
        </p:nvCxnSpPr>
        <p:spPr>
          <a:xfrm>
            <a:off x="4572052" y="2117850"/>
            <a:ext cx="0" cy="82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76"/>
            <a:ext cx="6923925" cy="35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0"/>
          <p:cNvSpPr/>
          <p:nvPr/>
        </p:nvSpPr>
        <p:spPr>
          <a:xfrm>
            <a:off x="1110050" y="959501"/>
            <a:ext cx="6924000" cy="344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1042163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1258100" y="1058575"/>
            <a:ext cx="66279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 store data for later use.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 a variable a name and provide it a value to reference back to.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E.g. my_variable = “Hello World”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variable my_variable now references back to the value “Hello World”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76"/>
            <a:ext cx="6923925" cy="35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1"/>
          <p:cNvSpPr/>
          <p:nvPr/>
        </p:nvSpPr>
        <p:spPr>
          <a:xfrm>
            <a:off x="1110050" y="959501"/>
            <a:ext cx="6924000" cy="344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1"/>
          <p:cNvSpPr txBox="1"/>
          <p:nvPr/>
        </p:nvSpPr>
        <p:spPr>
          <a:xfrm>
            <a:off x="1042163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988" y="2040249"/>
            <a:ext cx="3324117" cy="5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8360" y="1137275"/>
            <a:ext cx="2847375" cy="4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9457" y="3224125"/>
            <a:ext cx="6305080" cy="40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51"/>
          <p:cNvCxnSpPr>
            <a:stCxn id="289" idx="2"/>
            <a:endCxn id="288" idx="0"/>
          </p:cNvCxnSpPr>
          <p:nvPr/>
        </p:nvCxnSpPr>
        <p:spPr>
          <a:xfrm>
            <a:off x="4572048" y="1544050"/>
            <a:ext cx="0" cy="49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51"/>
          <p:cNvCxnSpPr>
            <a:stCxn id="288" idx="2"/>
            <a:endCxn id="290" idx="0"/>
          </p:cNvCxnSpPr>
          <p:nvPr/>
        </p:nvCxnSpPr>
        <p:spPr>
          <a:xfrm>
            <a:off x="4572046" y="2571699"/>
            <a:ext cx="0" cy="65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76"/>
            <a:ext cx="6923925" cy="35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2"/>
          <p:cNvSpPr/>
          <p:nvPr/>
        </p:nvSpPr>
        <p:spPr>
          <a:xfrm>
            <a:off x="1110050" y="959501"/>
            <a:ext cx="6924000" cy="344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2"/>
          <p:cNvSpPr txBox="1"/>
          <p:nvPr/>
        </p:nvSpPr>
        <p:spPr>
          <a:xfrm>
            <a:off x="1042175" y="119975"/>
            <a:ext cx="680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Variables Types</a:t>
            </a:r>
            <a:endParaRPr b="1" sz="28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52"/>
          <p:cNvSpPr txBox="1"/>
          <p:nvPr/>
        </p:nvSpPr>
        <p:spPr>
          <a:xfrm>
            <a:off x="1258100" y="1058575"/>
            <a:ext cx="6627900" cy="19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a bunch of data types in Python.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Common types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strings, integers, floats and booleans.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Strings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are a sequence of characters that we usually use to represent text.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Integers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floats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are numerical values and can be used to perform mathematical operations.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Booleans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are a binary data type that can be only True or False.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75" y="811751"/>
            <a:ext cx="8526035" cy="3826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3"/>
          <p:cNvSpPr/>
          <p:nvPr/>
        </p:nvSpPr>
        <p:spPr>
          <a:xfrm>
            <a:off x="377654" y="690949"/>
            <a:ext cx="8526300" cy="382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3"/>
          <p:cNvSpPr txBox="1"/>
          <p:nvPr/>
        </p:nvSpPr>
        <p:spPr>
          <a:xfrm>
            <a:off x="377800" y="1076600"/>
            <a:ext cx="8526000" cy="1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can receive input from the user though the terminal by using the input() function. We can also produce output to the terminal using print().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can store values in variables to reference back to them for later use.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Basic data types we used are strings, integers, floats and booleans.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implement code in different ways to add security to our programs such as hashing passwords.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456475" y="2074650"/>
            <a:ext cx="4773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>
                <a:solidFill>
                  <a:srgbClr val="C4A542"/>
                </a:solidFill>
              </a:rPr>
              <a:t>Questions and</a:t>
            </a:r>
            <a:endParaRPr>
              <a:solidFill>
                <a:srgbClr val="C4A5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>
                <a:solidFill>
                  <a:srgbClr val="C4A542"/>
                </a:solidFill>
              </a:rPr>
              <a:t>Answers</a:t>
            </a:r>
            <a:endParaRPr>
              <a:solidFill>
                <a:srgbClr val="C4A5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C4A5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rgbClr val="C4A54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Cyber Security</a:t>
            </a: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 Session Housekeeping</a:t>
            </a:r>
            <a:endParaRPr b="1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37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7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37"/>
          <p:cNvSpPr txBox="1"/>
          <p:nvPr/>
        </p:nvSpPr>
        <p:spPr>
          <a:xfrm>
            <a:off x="921218" y="1076317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(Fundamental British Values: Mutual Respect and Tolerance)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Academic Sessions. You can submit these questions here: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" name="Google Shape;156;p37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5"/>
          <p:cNvPicPr preferRelativeResize="0"/>
          <p:nvPr/>
        </p:nvPicPr>
        <p:blipFill rotWithShape="1">
          <a:blip r:embed="rId3">
            <a:alphaModFix/>
          </a:blip>
          <a:srcRect b="1254" l="0" r="0" t="0"/>
          <a:stretch/>
        </p:blipFill>
        <p:spPr>
          <a:xfrm>
            <a:off x="0" y="0"/>
            <a:ext cx="9260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5"/>
          <p:cNvSpPr txBox="1"/>
          <p:nvPr/>
        </p:nvSpPr>
        <p:spPr>
          <a:xfrm>
            <a:off x="358525" y="394650"/>
            <a:ext cx="38517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Thank you for attending</a:t>
            </a:r>
            <a:endParaRPr b="1" sz="3800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02" y="2090300"/>
            <a:ext cx="2568925" cy="12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type="title"/>
          </p:nvPr>
        </p:nvSpPr>
        <p:spPr>
          <a:xfrm>
            <a:off x="521500" y="2074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rgbClr val="C4A542"/>
                </a:solidFill>
              </a:rPr>
              <a:t>Let’s take a short break</a:t>
            </a:r>
            <a:endParaRPr>
              <a:solidFill>
                <a:srgbClr val="C4A54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8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Cyber Security </a:t>
            </a: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Session Housekeeping </a:t>
            </a:r>
            <a:r>
              <a:rPr b="0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b="0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38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38"/>
          <p:cNvSpPr txBox="1"/>
          <p:nvPr/>
        </p:nvSpPr>
        <p:spPr>
          <a:xfrm>
            <a:off x="899568" y="1326405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Feedback on Lectures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all the lecture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you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Lecture Backpack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GitHub.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are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hearing impaired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please kindly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enable captions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Google chrome/Microsoft Edge via the accessibility settings.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" name="Google Shape;167;p38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445175" y="1562863"/>
            <a:ext cx="68121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While the digital world can be a wonderful place to make education and learning accessible to all, it is unfortunately also a space where harmful threats like online radicalisation, extremist propaganda, phishing scams, online blackmail and hackers can flourish.</a:t>
            </a:r>
            <a:br>
              <a:rPr lang="en-GB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solidFill>
                <a:srgbClr val="10345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a component of this BootCamp the </a:t>
            </a:r>
            <a:r>
              <a:rPr b="1" i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tay </a:t>
            </a:r>
            <a:r>
              <a:rPr b="1" i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afe </a:t>
            </a:r>
            <a:r>
              <a:rPr b="1" i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eries</a:t>
            </a: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will</a:t>
            </a: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is designed to</a:t>
            </a: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guide you through essential measures in order to protect yourself &amp; your community from online dangers, whether they target your privacy, personal information or even attempt to manipulate your beliefs.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9"/>
          <p:cNvSpPr txBox="1"/>
          <p:nvPr/>
        </p:nvSpPr>
        <p:spPr>
          <a:xfrm>
            <a:off x="351100" y="75450"/>
            <a:ext cx="8352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23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tay </a:t>
            </a:r>
            <a:r>
              <a:rPr b="1" i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23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afe </a:t>
            </a:r>
            <a:r>
              <a:rPr b="1" i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23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eries</a:t>
            </a:r>
            <a:r>
              <a:rPr b="1" lang="en-GB" sz="23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23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Mastering Online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Safety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One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Week/step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at a Time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" name="Google Shape;177;p39"/>
          <p:cNvCxnSpPr/>
          <p:nvPr/>
        </p:nvCxnSpPr>
        <p:spPr>
          <a:xfrm flipH="1" rot="10800000">
            <a:off x="402450" y="1136963"/>
            <a:ext cx="6339600" cy="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9"/>
          <p:cNvSpPr txBox="1"/>
          <p:nvPr/>
        </p:nvSpPr>
        <p:spPr>
          <a:xfrm>
            <a:off x="5859525" y="4623375"/>
            <a:ext cx="3245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tay </a:t>
            </a: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afe </a:t>
            </a: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eries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/>
          <p:nvPr/>
        </p:nvSpPr>
        <p:spPr>
          <a:xfrm>
            <a:off x="255700" y="317075"/>
            <a:ext cx="8683200" cy="3886800"/>
          </a:xfrm>
          <a:prstGeom prst="roundRect">
            <a:avLst>
              <a:gd fmla="val 42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0"/>
          <p:cNvSpPr txBox="1"/>
          <p:nvPr/>
        </p:nvSpPr>
        <p:spPr>
          <a:xfrm>
            <a:off x="478900" y="1465550"/>
            <a:ext cx="5214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 for the padlock.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if there is a valid SSL/TLS certificate.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 for a site seal.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if the URL is legitimate.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Pop-up and Redirection ads are a red flag.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2747275" y="391000"/>
            <a:ext cx="3602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2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Trustworthy Websites: How to Spot Secure Sites</a:t>
            </a:r>
            <a:endParaRPr b="1" sz="20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" name="Google Shape;188;p40"/>
          <p:cNvCxnSpPr/>
          <p:nvPr/>
        </p:nvCxnSpPr>
        <p:spPr>
          <a:xfrm>
            <a:off x="3254575" y="1371675"/>
            <a:ext cx="2587800" cy="0"/>
          </a:xfrm>
          <a:prstGeom prst="straightConnector1">
            <a:avLst/>
          </a:prstGeom>
          <a:noFill/>
          <a:ln cap="flat" cmpd="sng" w="19050">
            <a:solidFill>
              <a:srgbClr val="57CE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40"/>
          <p:cNvSpPr txBox="1"/>
          <p:nvPr/>
        </p:nvSpPr>
        <p:spPr>
          <a:xfrm>
            <a:off x="5693800" y="4654450"/>
            <a:ext cx="3245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tay </a:t>
            </a: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afe </a:t>
            </a: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eries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513" y="1329413"/>
            <a:ext cx="2769675" cy="2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/>
          <p:nvPr/>
        </p:nvSpPr>
        <p:spPr>
          <a:xfrm>
            <a:off x="0" y="-1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people looking at a computer&#10;&#10;Description automatically generated" id="197" name="Google Shape;197;p41"/>
          <p:cNvPicPr preferRelativeResize="0"/>
          <p:nvPr/>
        </p:nvPicPr>
        <p:blipFill rotWithShape="1">
          <a:blip r:embed="rId3">
            <a:alphaModFix amt="60000"/>
          </a:blip>
          <a:srcRect b="15732" l="0" r="0" t="0"/>
          <a:stretch/>
        </p:blipFill>
        <p:spPr>
          <a:xfrm>
            <a:off x="-1" y="8"/>
            <a:ext cx="914399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1"/>
          <p:cNvSpPr txBox="1"/>
          <p:nvPr>
            <p:ph type="title"/>
          </p:nvPr>
        </p:nvSpPr>
        <p:spPr>
          <a:xfrm>
            <a:off x="630950" y="450325"/>
            <a:ext cx="80988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00"/>
              <a:buFont typeface="Verdana"/>
              <a:buNone/>
            </a:pPr>
            <a:r>
              <a:rPr lang="en-GB" sz="3500"/>
              <a:t>SE and CS Basics</a:t>
            </a:r>
            <a:endParaRPr b="1" sz="1100"/>
          </a:p>
        </p:txBody>
      </p:sp>
      <p:sp>
        <p:nvSpPr>
          <p:cNvPr id="199" name="Google Shape;199;p41"/>
          <p:cNvSpPr txBox="1"/>
          <p:nvPr>
            <p:ph idx="1" type="subTitle"/>
          </p:nvPr>
        </p:nvSpPr>
        <p:spPr>
          <a:xfrm>
            <a:off x="630952" y="3489009"/>
            <a:ext cx="7406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b="1" lang="en-GB">
                <a:solidFill>
                  <a:srgbClr val="A9FFD7"/>
                </a:solidFill>
              </a:rPr>
              <a:t>December </a:t>
            </a:r>
            <a:r>
              <a:rPr b="1" lang="en-GB">
                <a:solidFill>
                  <a:srgbClr val="A9FFD7"/>
                </a:solidFill>
              </a:rPr>
              <a:t>2024</a:t>
            </a:r>
            <a:endParaRPr b="1">
              <a:solidFill>
                <a:srgbClr val="A9FFD7"/>
              </a:solidFill>
            </a:endParaRPr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275" y="58219"/>
            <a:ext cx="2541169" cy="120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419" y="1165556"/>
            <a:ext cx="4599639" cy="9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2"/>
          <p:cNvSpPr txBox="1"/>
          <p:nvPr/>
        </p:nvSpPr>
        <p:spPr>
          <a:xfrm>
            <a:off x="1436707" y="133075"/>
            <a:ext cx="627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Learning Objectives &amp; Outcomes</a:t>
            </a:r>
            <a:endParaRPr b="1" i="0" sz="14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750" y="2311750"/>
            <a:ext cx="2679301" cy="1785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 txBox="1"/>
          <p:nvPr/>
        </p:nvSpPr>
        <p:spPr>
          <a:xfrm>
            <a:off x="1153375" y="1119225"/>
            <a:ext cx="69240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750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Use input/output function in Python.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Define basic Python data types such as string, int, float and boolean.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Create variables to reference back to values.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103452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Perform operations of different data types.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600"/>
              </a:spcAft>
              <a:buClr>
                <a:srgbClr val="103452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Explain how code is used for cyber security.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3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3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CyberSecurity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43"/>
          <p:cNvSpPr txBox="1"/>
          <p:nvPr/>
        </p:nvSpPr>
        <p:spPr>
          <a:xfrm>
            <a:off x="1197500" y="1712950"/>
            <a:ext cx="6749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Have you ever written a program? If so which language did you use?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4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4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CyberSecurity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4"/>
          <p:cNvSpPr txBox="1"/>
          <p:nvPr/>
        </p:nvSpPr>
        <p:spPr>
          <a:xfrm>
            <a:off x="1197500" y="1773675"/>
            <a:ext cx="6749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types of programs would you like to be able to create one day?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